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D3E5C">
              <a:alpha val="4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 rot="10800000">
            <a:off x="7132320" y="-457200"/>
            <a:ext cx="2468880" cy="2468880"/>
          </a:xfrm>
          <a:prstGeom prst="pie">
            <a:avLst/>
          </a:prstGeom>
          <a:solidFill>
            <a:srgbClr val="FF6B4A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37160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Introducing Cowork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731520" y="22860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F6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Code for the rest of your work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31520" y="2926080"/>
            <a:ext cx="5029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8C0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AI-powered desktop agent that reads, edits, and creates files in your designated folders—no coding required.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5029200"/>
            <a:ext cx="5486400" cy="114300"/>
          </a:xfrm>
          <a:prstGeom prst="rect">
            <a:avLst/>
          </a:prstGeom>
          <a:solidFill>
            <a:srgbClr val="FF6B4A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Cowork?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4754880" cy="1097280"/>
          </a:xfrm>
          <a:prstGeom prst="round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27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0080" y="1280160"/>
            <a:ext cx="4389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Cowork is a general-purpose AI agent built into Claude Desktop that brings the power of agentic AI to everyday tasks.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57200" y="2468880"/>
            <a:ext cx="4754880" cy="2103120"/>
          </a:xfrm>
          <a:prstGeom prst="round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27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" y="26060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Give Claude access to a folder on your computer. Claude can then: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40080" y="3063240"/>
            <a:ext cx="4389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 </a:t>
            </a:r>
            <a:pPr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existing files and understand context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3383280"/>
            <a:ext cx="4389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Edit </a:t>
            </a:r>
            <a:pPr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documents with intelligent modifications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3703320"/>
            <a:ext cx="4389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3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</a:t>
            </a:r>
            <a:pPr indent="0" marL="0">
              <a:buNone/>
            </a:pPr>
            <a:r>
              <a:rPr lang="en-US" sz="1300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entirely new files from scratch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394960" y="1188720"/>
            <a:ext cx="3291840" cy="2194560"/>
          </a:xfrm>
          <a:prstGeom prst="roundRect">
            <a:avLst/>
          </a:prstGeom>
          <a:solidFill>
            <a:srgbClr val="1A2744"/>
          </a:solidFill>
          <a:ln/>
        </p:spPr>
      </p:sp>
      <p:sp>
        <p:nvSpPr>
          <p:cNvPr id="13" name="Text 11"/>
          <p:cNvSpPr/>
          <p:nvPr/>
        </p:nvSpPr>
        <p:spPr>
          <a:xfrm>
            <a:off x="5577840" y="13716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6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ON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577840" y="169164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Agent SDK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577840" y="2240280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8C0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same underlying architecture that powers Claude Code, now accessible to everyone.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394960" y="3566160"/>
            <a:ext cx="3291840" cy="640080"/>
          </a:xfrm>
          <a:prstGeom prst="roundRect">
            <a:avLst/>
          </a:prstGeom>
          <a:solidFill>
            <a:srgbClr val="FF6B4A"/>
          </a:solidFill>
          <a:ln/>
        </p:spPr>
      </p:sp>
      <p:sp>
        <p:nvSpPr>
          <p:cNvPr id="17" name="Text 15"/>
          <p:cNvSpPr/>
          <p:nvPr/>
        </p:nvSpPr>
        <p:spPr>
          <a:xfrm>
            <a:off x="5394960" y="361188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No coding required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Problems It Solves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Everyday tasks that waste your time—automated intelligently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2651760" cy="3108960"/>
          </a:xfrm>
          <a:prstGeom prst="roundRect">
            <a:avLst/>
          </a:prstGeom>
          <a:solidFill>
            <a:srgbClr val="F8F9FA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463040"/>
            <a:ext cx="54864" cy="3108960"/>
          </a:xfrm>
          <a:prstGeom prst="rect">
            <a:avLst/>
          </a:prstGeom>
          <a:solidFill>
            <a:srgbClr val="FF6B4A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459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📁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22860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Cluttered Folders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40080" y="269748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Downloads folder chaos? Cowork sorts, renames, and organizes files intelligently based on content and type.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46120" y="1463040"/>
            <a:ext cx="2651760" cy="3108960"/>
          </a:xfrm>
          <a:prstGeom prst="roundRect">
            <a:avLst/>
          </a:prstGeom>
          <a:solidFill>
            <a:srgbClr val="F8F9FA"/>
          </a:solidFill>
          <a:ln/>
        </p:spPr>
      </p:sp>
      <p:sp>
        <p:nvSpPr>
          <p:cNvPr id="11" name="Shape 9"/>
          <p:cNvSpPr/>
          <p:nvPr/>
        </p:nvSpPr>
        <p:spPr>
          <a:xfrm>
            <a:off x="3246120" y="1463040"/>
            <a:ext cx="54864" cy="3108960"/>
          </a:xfrm>
          <a:prstGeom prst="rect">
            <a:avLst/>
          </a:prstGeom>
          <a:solidFill>
            <a:srgbClr val="FF6B4A"/>
          </a:solidFill>
          <a:ln/>
        </p:spPr>
      </p:sp>
      <p:sp>
        <p:nvSpPr>
          <p:cNvPr id="12" name="Text 10"/>
          <p:cNvSpPr/>
          <p:nvPr/>
        </p:nvSpPr>
        <p:spPr>
          <a:xfrm>
            <a:off x="3429000" y="16459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📊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3429000" y="22860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Manual Data Entry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429000" y="269748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 receipt screenshots into expense spreadsheets automatically—no more typing numbers by hand.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035040" y="1463040"/>
            <a:ext cx="2651760" cy="3108960"/>
          </a:xfrm>
          <a:prstGeom prst="roundRect">
            <a:avLst/>
          </a:prstGeom>
          <a:solidFill>
            <a:srgbClr val="F8F9FA"/>
          </a:solidFill>
          <a:ln/>
        </p:spPr>
      </p:sp>
      <p:sp>
        <p:nvSpPr>
          <p:cNvPr id="16" name="Shape 14"/>
          <p:cNvSpPr/>
          <p:nvPr/>
        </p:nvSpPr>
        <p:spPr>
          <a:xfrm>
            <a:off x="6035040" y="1463040"/>
            <a:ext cx="54864" cy="3108960"/>
          </a:xfrm>
          <a:prstGeom prst="rect">
            <a:avLst/>
          </a:prstGeom>
          <a:solidFill>
            <a:srgbClr val="FF6B4A"/>
          </a:solidFill>
          <a:ln/>
        </p:spPr>
      </p:sp>
      <p:sp>
        <p:nvSpPr>
          <p:cNvPr id="17" name="Text 15"/>
          <p:cNvSpPr/>
          <p:nvPr/>
        </p:nvSpPr>
        <p:spPr>
          <a:xfrm>
            <a:off x="6217920" y="16459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📝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217920" y="22860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Scattered Notes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217920" y="269748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Draft polished reports from scattered notes across multiple documents—synthesized coherently.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5029200"/>
            <a:ext cx="4572000" cy="54864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21" name="Shape 19"/>
          <p:cNvSpPr/>
          <p:nvPr/>
        </p:nvSpPr>
        <p:spPr>
          <a:xfrm>
            <a:off x="4572000" y="5029200"/>
            <a:ext cx="2286000" cy="54864"/>
          </a:xfrm>
          <a:prstGeom prst="rect">
            <a:avLst/>
          </a:prstGeom>
          <a:solidFill>
            <a:srgbClr val="FF6B4A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Core Capabilities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3977640" cy="1554480"/>
          </a:xfrm>
          <a:prstGeom prst="roundRect">
            <a:avLst/>
          </a:prstGeom>
          <a:solidFill>
            <a:srgbClr val="4A5A74">
              <a:alpha val="50000"/>
            </a:srgbClr>
          </a:solidFill>
          <a:ln w="12700">
            <a:solidFill>
              <a:srgbClr val="4A5A7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417320"/>
            <a:ext cx="457200" cy="457200"/>
          </a:xfrm>
          <a:prstGeom prst="roundRect">
            <a:avLst/>
          </a:prstGeom>
          <a:solidFill>
            <a:srgbClr val="FF6B4A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4173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📂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34440" y="146304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File Operations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40080" y="201168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C0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Read, write, and modify any file type—documents, spreadsheets, presentations, and more.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1234440"/>
            <a:ext cx="3977640" cy="1554480"/>
          </a:xfrm>
          <a:prstGeom prst="roundRect">
            <a:avLst/>
          </a:prstGeom>
          <a:solidFill>
            <a:srgbClr val="4A5A74">
              <a:alpha val="50000"/>
            </a:srgbClr>
          </a:solidFill>
          <a:ln w="12700">
            <a:solidFill>
              <a:srgbClr val="4A5A7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92040" y="1417320"/>
            <a:ext cx="457200" cy="457200"/>
          </a:xfrm>
          <a:prstGeom prst="roundRect">
            <a:avLst/>
          </a:prstGeom>
          <a:solidFill>
            <a:srgbClr val="FF6B4A"/>
          </a:solidFill>
          <a:ln/>
        </p:spPr>
      </p:sp>
      <p:sp>
        <p:nvSpPr>
          <p:cNvPr id="11" name="Text 9"/>
          <p:cNvSpPr/>
          <p:nvPr/>
        </p:nvSpPr>
        <p:spPr>
          <a:xfrm>
            <a:off x="4892040" y="14173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🔗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486400" y="146304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MCP Connectors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892040" y="201168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C0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 to Asana, Notion, PayPal and other services through the Model Context Protocol.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017520"/>
            <a:ext cx="3977640" cy="1554480"/>
          </a:xfrm>
          <a:prstGeom prst="roundRect">
            <a:avLst/>
          </a:prstGeom>
          <a:solidFill>
            <a:srgbClr val="4A5A74">
              <a:alpha val="50000"/>
            </a:srgbClr>
          </a:solidFill>
          <a:ln w="12700">
            <a:solidFill>
              <a:srgbClr val="4A5A74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40080" y="3200400"/>
            <a:ext cx="457200" cy="457200"/>
          </a:xfrm>
          <a:prstGeom prst="roundRect">
            <a:avLst/>
          </a:prstGeom>
          <a:solidFill>
            <a:srgbClr val="FF6B4A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3200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🌐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234440" y="324612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Browser Integration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40080" y="379476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C0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Pair with Claude in Chrome to navigate sites, fill forms, click buttons, and extract web data.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09160" y="3017520"/>
            <a:ext cx="3977640" cy="1554480"/>
          </a:xfrm>
          <a:prstGeom prst="roundRect">
            <a:avLst/>
          </a:prstGeom>
          <a:solidFill>
            <a:srgbClr val="4A5A74">
              <a:alpha val="50000"/>
            </a:srgbClr>
          </a:solidFill>
          <a:ln w="12700">
            <a:solidFill>
              <a:srgbClr val="4A5A74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892040" y="3200400"/>
            <a:ext cx="457200" cy="457200"/>
          </a:xfrm>
          <a:prstGeom prst="roundRect">
            <a:avLst/>
          </a:prstGeom>
          <a:solidFill>
            <a:srgbClr val="FF6B4A"/>
          </a:solidFill>
          <a:ln/>
        </p:spPr>
      </p:sp>
      <p:sp>
        <p:nvSpPr>
          <p:cNvPr id="21" name="Text 19"/>
          <p:cNvSpPr/>
          <p:nvPr/>
        </p:nvSpPr>
        <p:spPr>
          <a:xfrm>
            <a:off x="4892040" y="32004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🔄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486400" y="324612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Agentic Loop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4892040" y="379476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C0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Plans steps, executes in parallel, self-checks work, and asks for clarification when needed.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F6B4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Architecture Overview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Secure, sandboxed execution with extensible integrations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1828800" cy="7315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1A274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37160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👤 User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21488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457200" y="2560320"/>
            <a:ext cx="1828800" cy="1280160"/>
          </a:xfrm>
          <a:prstGeom prst="roundRect">
            <a:avLst/>
          </a:prstGeom>
          <a:solidFill>
            <a:srgbClr val="1A2744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6974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6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macOS App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57200" y="30175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Desktop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2560320" y="1371600"/>
            <a:ext cx="4023360" cy="338328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F6B4A"/>
            </a:solidFill>
            <a:prstDash val="dash"/>
          </a:ln>
          <a:effectLst>
            <a:outerShdw sx="100000" sy="100000" kx="0" ky="0" algn="bl" rotWithShape="0" blurRad="101600" dist="38100" dir="27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2743200" y="15087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🔒  Linux VM Sandbox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743200" y="18745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Apple Virtualization Framework (VZVirtualMachine)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743200" y="2286000"/>
            <a:ext cx="1783080" cy="640080"/>
          </a:xfrm>
          <a:prstGeom prst="roundRect">
            <a:avLst/>
          </a:prstGeom>
          <a:solidFill>
            <a:srgbClr val="F8F9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43200" y="228600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Agent SDK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663440" y="2286000"/>
            <a:ext cx="1783080" cy="640080"/>
          </a:xfrm>
          <a:prstGeom prst="roundRect">
            <a:avLst/>
          </a:prstGeom>
          <a:solidFill>
            <a:srgbClr val="F8F9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63440" y="228600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File System Access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743200" y="3108960"/>
            <a:ext cx="1783080" cy="640080"/>
          </a:xfrm>
          <a:prstGeom prst="roundRect">
            <a:avLst/>
          </a:prstGeom>
          <a:solidFill>
            <a:srgbClr val="F8F9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43200" y="310896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 Execution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663440" y="3108960"/>
            <a:ext cx="1783080" cy="640080"/>
          </a:xfrm>
          <a:prstGeom prst="roundRect">
            <a:avLst/>
          </a:prstGeom>
          <a:solidFill>
            <a:srgbClr val="F8F9FA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663440" y="310896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Allowlist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858000" y="13716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INTEGRATIONS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858000" y="1737360"/>
            <a:ext cx="182880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858000" y="173736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🌐 Chrome Extension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858000" y="2331720"/>
            <a:ext cx="182880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858000" y="233172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📋 Asana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858000" y="2926080"/>
            <a:ext cx="182880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858000" y="292608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📝 Notion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858000" y="3520440"/>
            <a:ext cx="1828800" cy="5029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858000" y="352044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💳 PayPal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858000" y="41605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 More via MCP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A27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Security &amp; Safety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Multiple layers of protection for peace of mind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4754880" cy="731520"/>
          </a:xfrm>
          <a:prstGeom prst="roundRect">
            <a:avLst/>
          </a:prstGeom>
          <a:solidFill>
            <a:srgbClr val="F8F9FA"/>
          </a:solidFill>
          <a:ln/>
        </p:spPr>
      </p:sp>
      <p:sp>
        <p:nvSpPr>
          <p:cNvPr id="6" name="Shape 4"/>
          <p:cNvSpPr/>
          <p:nvPr/>
        </p:nvSpPr>
        <p:spPr>
          <a:xfrm>
            <a:off x="594360" y="1536192"/>
            <a:ext cx="502920" cy="502920"/>
          </a:xfrm>
          <a:prstGeom prst="roundRect">
            <a:avLst/>
          </a:prstGeom>
          <a:solidFill>
            <a:srgbClr val="1A2744"/>
          </a:solidFill>
          <a:ln/>
        </p:spPr>
      </p:sp>
      <p:sp>
        <p:nvSpPr>
          <p:cNvPr id="7" name="Text 5"/>
          <p:cNvSpPr/>
          <p:nvPr/>
        </p:nvSpPr>
        <p:spPr>
          <a:xfrm>
            <a:off x="594360" y="153619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🔒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80160" y="15087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Sandboxed Execution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280160" y="1801368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Runs in isolated Linux VM via Apple Virtualization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2240280"/>
            <a:ext cx="4754880" cy="731520"/>
          </a:xfrm>
          <a:prstGeom prst="roundRect">
            <a:avLst/>
          </a:prstGeom>
          <a:solidFill>
            <a:srgbClr val="F8F9FA"/>
          </a:solidFill>
          <a:ln/>
        </p:spPr>
      </p:sp>
      <p:sp>
        <p:nvSpPr>
          <p:cNvPr id="11" name="Shape 9"/>
          <p:cNvSpPr/>
          <p:nvPr/>
        </p:nvSpPr>
        <p:spPr>
          <a:xfrm>
            <a:off x="594360" y="2359152"/>
            <a:ext cx="502920" cy="502920"/>
          </a:xfrm>
          <a:prstGeom prst="roundRect">
            <a:avLst/>
          </a:prstGeom>
          <a:solidFill>
            <a:srgbClr val="1A2744"/>
          </a:solidFill>
          <a:ln/>
        </p:spPr>
      </p:sp>
      <p:sp>
        <p:nvSpPr>
          <p:cNvPr id="12" name="Text 10"/>
          <p:cNvSpPr/>
          <p:nvPr/>
        </p:nvSpPr>
        <p:spPr>
          <a:xfrm>
            <a:off x="594360" y="235915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📁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280160" y="23317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Folder-Level Permissions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280160" y="2624328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 only to explicitly designated folders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3063240"/>
            <a:ext cx="4754880" cy="731520"/>
          </a:xfrm>
          <a:prstGeom prst="roundRect">
            <a:avLst/>
          </a:prstGeom>
          <a:solidFill>
            <a:srgbClr val="F8F9FA"/>
          </a:solidFill>
          <a:ln/>
        </p:spPr>
      </p:sp>
      <p:sp>
        <p:nvSpPr>
          <p:cNvPr id="16" name="Shape 14"/>
          <p:cNvSpPr/>
          <p:nvPr/>
        </p:nvSpPr>
        <p:spPr>
          <a:xfrm>
            <a:off x="594360" y="3182112"/>
            <a:ext cx="502920" cy="502920"/>
          </a:xfrm>
          <a:prstGeom prst="roundRect">
            <a:avLst/>
          </a:prstGeom>
          <a:solidFill>
            <a:srgbClr val="1A2744"/>
          </a:solidFill>
          <a:ln/>
        </p:spPr>
      </p:sp>
      <p:sp>
        <p:nvSpPr>
          <p:cNvPr id="17" name="Text 15"/>
          <p:cNvSpPr/>
          <p:nvPr/>
        </p:nvSpPr>
        <p:spPr>
          <a:xfrm>
            <a:off x="594360" y="318211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🌐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280160" y="315468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Allowlist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280160" y="3447288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Restricted to pre-approved domains only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57200" y="3886200"/>
            <a:ext cx="4754880" cy="731520"/>
          </a:xfrm>
          <a:prstGeom prst="roundRect">
            <a:avLst/>
          </a:prstGeom>
          <a:solidFill>
            <a:srgbClr val="F8F9FA"/>
          </a:solidFill>
          <a:ln/>
        </p:spPr>
      </p:sp>
      <p:sp>
        <p:nvSpPr>
          <p:cNvPr id="21" name="Shape 19"/>
          <p:cNvSpPr/>
          <p:nvPr/>
        </p:nvSpPr>
        <p:spPr>
          <a:xfrm>
            <a:off x="594360" y="4005072"/>
            <a:ext cx="502920" cy="502920"/>
          </a:xfrm>
          <a:prstGeom prst="roundRect">
            <a:avLst/>
          </a:prstGeom>
          <a:solidFill>
            <a:srgbClr val="1A2744"/>
          </a:solidFill>
          <a:ln/>
        </p:spPr>
      </p:sp>
      <p:sp>
        <p:nvSpPr>
          <p:cNvPr id="22" name="Text 20"/>
          <p:cNvSpPr/>
          <p:nvPr/>
        </p:nvSpPr>
        <p:spPr>
          <a:xfrm>
            <a:off x="594360" y="400507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✋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280160" y="39776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Confirmation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280160" y="4270248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Required before significant actions are taken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394960" y="1417320"/>
            <a:ext cx="3291840" cy="3200400"/>
          </a:xfrm>
          <a:prstGeom prst="roundRect">
            <a:avLst/>
          </a:prstGeom>
          <a:solidFill>
            <a:srgbClr val="FF6B4A"/>
          </a:solidFill>
          <a:ln/>
        </p:spPr>
      </p:sp>
      <p:sp>
        <p:nvSpPr>
          <p:cNvPr id="26" name="Text 24"/>
          <p:cNvSpPr/>
          <p:nvPr/>
        </p:nvSpPr>
        <p:spPr>
          <a:xfrm>
            <a:off x="5577840" y="16002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 PREVIEW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577840" y="19659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Safety is an active area of development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5577840" y="2651760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Anthropic recommends using designated work folders and reviewing Claude's proposed actions carefully.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577840" y="3749040"/>
            <a:ext cx="2926080" cy="685800"/>
          </a:xfrm>
          <a:prstGeom prst="roundRect">
            <a:avLst/>
          </a:prstGeom>
          <a:solidFill>
            <a:srgbClr val="FFAD99"/>
          </a:solidFill>
          <a:ln/>
        </p:spPr>
      </p:sp>
      <p:sp>
        <p:nvSpPr>
          <p:cNvPr id="30" name="Text 28"/>
          <p:cNvSpPr/>
          <p:nvPr/>
        </p:nvSpPr>
        <p:spPr>
          <a:xfrm>
            <a:off x="5669280" y="3794760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Practice: Start with non-critical tasks to build familiarity with Cowork's behavior.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2744"/>
          </a:solidFill>
          <a:ln/>
        </p:spPr>
      </p:sp>
      <p:sp>
        <p:nvSpPr>
          <p:cNvPr id="3" name="Shape 1"/>
          <p:cNvSpPr/>
          <p:nvPr/>
        </p:nvSpPr>
        <p:spPr>
          <a:xfrm rot="10800000">
            <a:off x="6858000" y="3200400"/>
            <a:ext cx="2286000" cy="1943100"/>
          </a:xfrm>
          <a:prstGeom prst="rtTriangle">
            <a:avLst/>
          </a:prstGeom>
          <a:solidFill>
            <a:srgbClr val="FFAD99">
              <a:alpha val="4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Get Started with Cowork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457200" cy="457200"/>
          </a:xfrm>
          <a:prstGeom prst="ellipse">
            <a:avLst/>
          </a:prstGeom>
          <a:solidFill>
            <a:srgbClr val="FF6B4A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51560" y="135331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Claude Desktop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051560" y="166420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C0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Update to the latest macOS version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148840"/>
            <a:ext cx="457200" cy="457200"/>
          </a:xfrm>
          <a:prstGeom prst="ellipse">
            <a:avLst/>
          </a:prstGeom>
          <a:solidFill>
            <a:srgbClr val="FF6B4A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1488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51560" y="213055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Switch to Cowork Mode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051560" y="244144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C0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 from the mode switcher in the app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2926080"/>
            <a:ext cx="457200" cy="457200"/>
          </a:xfrm>
          <a:prstGeom prst="ellipse">
            <a:avLst/>
          </a:prstGeom>
          <a:solidFill>
            <a:srgbClr val="FF6B4A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9260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051560" y="290779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 a Folder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051560" y="321868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C0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Grant access to the folder you want to work with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3703320"/>
            <a:ext cx="457200" cy="457200"/>
          </a:xfrm>
          <a:prstGeom prst="ellipse">
            <a:avLst/>
          </a:prstGeom>
          <a:solidFill>
            <a:srgbClr val="FF6B4A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37033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051560" y="368503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Describe Your Task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051560" y="399592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C0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Tell Claude what you'd like to accomplish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029200" y="1371600"/>
            <a:ext cx="3657600" cy="3200400"/>
          </a:xfrm>
          <a:prstGeom prst="roundRect">
            <a:avLst/>
          </a:prstGeom>
          <a:solidFill>
            <a:srgbClr val="4A5A74">
              <a:alpha val="50000"/>
            </a:srgbClr>
          </a:solidFill>
          <a:ln w="12700">
            <a:solidFill>
              <a:srgbClr val="4A5A7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212080" y="155448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B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AVAILABILITY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212080" y="187452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Now available to all Claude subscribers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5212080" y="2560320"/>
            <a:ext cx="3291840" cy="502920"/>
          </a:xfrm>
          <a:prstGeom prst="roundRect">
            <a:avLst/>
          </a:prstGeom>
          <a:solidFill>
            <a:srgbClr val="4A5A74">
              <a:alpha val="5000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5212080" y="2560320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Claude Pro ($20/month)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5212080" y="3154680"/>
            <a:ext cx="3291840" cy="502920"/>
          </a:xfrm>
          <a:prstGeom prst="roundRect">
            <a:avLst/>
          </a:prstGeom>
          <a:solidFill>
            <a:srgbClr val="4A5A74">
              <a:alpha val="50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5212080" y="3154680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Claude Max ($100-$200/month)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212080" y="384048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B8C0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macOS only  •  Research Preview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Introducing Cowork</dc:title>
  <dc:subject>A guide to Claude's AI-powered desktop agent</dc:subject>
  <dc:creator>Anthropic</dc:creator>
  <cp:lastModifiedBy>Anthropic</cp:lastModifiedBy>
  <cp:revision>1</cp:revision>
  <dcterms:created xsi:type="dcterms:W3CDTF">2026-01-17T15:20:36Z</dcterms:created>
  <dcterms:modified xsi:type="dcterms:W3CDTF">2026-01-17T15:20:36Z</dcterms:modified>
</cp:coreProperties>
</file>